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59" r:id="rId7"/>
    <p:sldId id="257" r:id="rId8"/>
    <p:sldId id="260" r:id="rId9"/>
    <p:sldId id="261" r:id="rId10"/>
    <p:sldId id="262" r:id="rId11"/>
    <p:sldId id="263" r:id="rId12"/>
    <p:sldId id="264" r:id="rId13"/>
    <p:sldId id="266" r:id="rId14"/>
    <p:sldId id="265" r:id="rId15"/>
    <p:sldId id="267" r:id="rId16"/>
    <p:sldId id="268" r:id="rId17"/>
    <p:sldId id="269" r:id="rId18"/>
    <p:sldId id="270" r:id="rId19"/>
    <p:sldId id="271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404B17-F956-D86C-8C5B-E76204089DC0}" v="1096" dt="2024-01-05T11:45:14.697"/>
    <p1510:client id="{7A93ED67-70B7-251B-E611-4D400C07BED4}" v="1047" dt="2024-01-04T15:49:10.4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7" d="100"/>
          <a:sy n="77" d="100"/>
        </p:scale>
        <p:origin x="2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DA256-F4CF-4EFD-B49B-C2C6C7AA8B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749AA6-7F83-455A-B5B2-F3DE495740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5C47F-D34C-4F09-8479-B9543AA99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89CBC-B1B5-48F5-80AD-94E41227D272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AA917-A318-46F0-98F0-29780D249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4C0D9-9ACF-45B6-8BDF-74D747EA1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4EB39-A13B-451F-8438-BB677CCF8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389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7078A-C00F-404A-A47B-B177A7486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D81064-4370-435D-A720-F02BF95594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CE069-EB94-4A78-8500-C874F3093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89CBC-B1B5-48F5-80AD-94E41227D272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95A09-9397-479D-9FB8-541991158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AE2CA-168C-4C41-A257-BFCF73DAF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4EB39-A13B-451F-8438-BB677CCF8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567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C03A3D-EDF1-498E-8A08-C685B99F45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7B799E-B3FB-459D-AF4C-58586A5A9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10EAC-73B8-497A-B668-F66C70232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89CBC-B1B5-48F5-80AD-94E41227D272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1AA3D-7455-4D2A-81FD-34946861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0C9BF-50CB-4432-8168-D36CBADD0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4EB39-A13B-451F-8438-BB677CCF8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010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CBAE9-78F7-4DFE-9974-C7F6558A5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43C86-A6D7-4264-A9D8-B1736806E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6197F-5894-43A8-A192-BEAB7F3CD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89CBC-B1B5-48F5-80AD-94E41227D272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4DD6B-9A38-4010-8114-29B826DF0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53B4F-1CF9-432B-809C-00E783F4E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4EB39-A13B-451F-8438-BB677CCF8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76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CC22D-E46B-4A4A-AAFF-E1E95D7B8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465D3C-0F4E-480C-8788-FB590E63B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C75BD-319D-494F-8D1C-2E6DF5B1C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89CBC-B1B5-48F5-80AD-94E41227D272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11ED8-4E3F-4FBB-8CCB-76E7AEF1F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9782A-AB9A-48D4-AB67-079A9D24D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4EB39-A13B-451F-8438-BB677CCF8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595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EE4DC-F352-4C3D-9BAD-08985EFCF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FEEAB-85CD-4EF6-9F7C-DDCB84BD93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A55639-E43B-416F-A4AC-708130D908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59934-3170-4C55-BD97-EB704BF55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89CBC-B1B5-48F5-80AD-94E41227D272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D004EC-7BEA-41F3-A93B-ACF4F7A15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D58D37-7A3C-4392-8A15-A54FB4E1B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4EB39-A13B-451F-8438-BB677CCF8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44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9A1BB-AA0B-4825-B5B0-741D42BB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9B38E-EE5E-4B4D-A770-83CC95D5A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6B18C3-A7BC-4F45-9CAB-69D788016F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9C0093-8ACD-4F31-A929-2C4016EE39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36763A-659A-430B-9130-82AF78D44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454B80-11B2-461E-AC34-E97897B13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89CBC-B1B5-48F5-80AD-94E41227D272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ACD474-AB90-49C5-B943-3DDA1E6FF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98283A-577D-4876-9E47-328EDB1D3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4EB39-A13B-451F-8438-BB677CCF8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438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AE75C-E196-486B-870B-42E924355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33CDB6-F742-47C5-AFED-CA462D758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89CBC-B1B5-48F5-80AD-94E41227D272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D00A3F-81F2-4247-92B9-7FBCB402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86E47-BE9F-48D5-93EF-CA09FA005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4EB39-A13B-451F-8438-BB677CCF8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774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EC262E-B0B9-42D0-BE9C-F7F929D3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89CBC-B1B5-48F5-80AD-94E41227D272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960D51-A068-42D9-AF9D-7674112E3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5D8A9A-0177-4682-A3A1-9E364D9D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4EB39-A13B-451F-8438-BB677CCF8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550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52EE1-E30B-4CB1-A3B1-79CB73748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7CD4A-51E8-4D4F-AF1A-A2C49C48E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E6195B-0013-4D72-8A09-6CA9F0C616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BF8123-10F2-4158-BD92-6C5587CDB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89CBC-B1B5-48F5-80AD-94E41227D272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7F4B1A-C100-4298-9E8D-01B3C7F28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316E1C-4A02-4C26-B8A1-6281D8A80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4EB39-A13B-451F-8438-BB677CCF8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887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9175E-FBEF-4915-80DB-C12FE5308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01ACA1-9C2F-4A97-9404-751F90FC48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DC60E9-013A-429B-A895-5CEE9D166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6298C5-8C3E-4201-B73A-E6F7E5AC7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89CBC-B1B5-48F5-80AD-94E41227D272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817AFB-6C46-4532-A459-0D8881913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8924F5-9CC3-4452-A4AB-A4D0C827F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4EB39-A13B-451F-8438-BB677CCF8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855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7C4E85-3B05-4AA7-A0B1-663BFCCA6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91628B-79AB-41DD-94E4-3B90D1226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2C14C-7B71-4038-BD35-21989E4A93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89CBC-B1B5-48F5-80AD-94E41227D272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618DA-C1AF-44DF-8B20-C7A96CA7C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47BA2-1F26-4454-AA03-AF449296A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4EB39-A13B-451F-8438-BB677CCF8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039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jpeg"/><Relationship Id="rId7" Type="http://schemas.openxmlformats.org/officeDocument/2006/relationships/hyperlink" Target="http://commons.wikimedia.org/wiki/file:johnny_depp_hollywood_star.jpg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hyperlink" Target="https://creativecommons.org/licenses/by-nc/3.0/" TargetMode="External"/><Relationship Id="rId4" Type="http://schemas.openxmlformats.org/officeDocument/2006/relationships/image" Target="../media/image51.jpeg"/><Relationship Id="rId9" Type="http://schemas.openxmlformats.org/officeDocument/2006/relationships/hyperlink" Target="http://pngimg.com/download/7253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hyperlink" Target="https://www.jonathanyeo.com/work" TargetMode="External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kehindewiley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Marie Antoinette By Elisabeth Vigee Lebrun Reproduction">
            <a:extLst>
              <a:ext uri="{FF2B5EF4-FFF2-40B4-BE49-F238E27FC236}">
                <a16:creationId xmlns:a16="http://schemas.microsoft.com/office/drawing/2014/main" id="{A255D82E-E6B9-4B6A-AD02-0EEEAEE02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068" y="2032897"/>
            <a:ext cx="1902786" cy="226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AA284F-2703-42B7-A20D-EAEB262483DD}"/>
              </a:ext>
            </a:extLst>
          </p:cNvPr>
          <p:cNvSpPr txBox="1"/>
          <p:nvPr/>
        </p:nvSpPr>
        <p:spPr>
          <a:xfrm>
            <a:off x="99753" y="340822"/>
            <a:ext cx="4239491" cy="40011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lgerian" panose="04020705040A02060702" pitchFamily="82" charset="0"/>
              </a:rPr>
              <a:t>Theme One : Kings and Queens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AEF688-EBF1-419B-9DB8-75D207196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112" y="-49878"/>
            <a:ext cx="6279888" cy="6907877"/>
          </a:xfrm>
          <a:prstGeom prst="rect">
            <a:avLst/>
          </a:prstGeom>
        </p:spPr>
      </p:pic>
      <p:pic>
        <p:nvPicPr>
          <p:cNvPr id="1028" name="Picture 4" descr="Tiberius LTD — Tiberius LTD">
            <a:extLst>
              <a:ext uri="{FF2B5EF4-FFF2-40B4-BE49-F238E27FC236}">
                <a16:creationId xmlns:a16="http://schemas.microsoft.com/office/drawing/2014/main" id="{B655009F-D287-47A7-B3CA-A5BBB8916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901" y="-103909"/>
            <a:ext cx="2813906" cy="244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er Majesty Queen Elizabeth II, 2001, 24×15 cm by Lucien Freud: History ...">
            <a:extLst>
              <a:ext uri="{FF2B5EF4-FFF2-40B4-BE49-F238E27FC236}">
                <a16:creationId xmlns:a16="http://schemas.microsoft.com/office/drawing/2014/main" id="{910F529D-55D5-46F6-ADC1-C7927793C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3" y="809105"/>
            <a:ext cx="3782972" cy="578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nited Kingdom Flags And Emblems 109049 Vector Art at Vecteezy">
            <a:extLst>
              <a:ext uri="{FF2B5EF4-FFF2-40B4-BE49-F238E27FC236}">
                <a16:creationId xmlns:a16="http://schemas.microsoft.com/office/drawing/2014/main" id="{A1844C59-547C-4B35-A8B2-312B295FE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8"/>
          <a:stretch/>
        </p:blipFill>
        <p:spPr bwMode="auto">
          <a:xfrm>
            <a:off x="3502241" y="809105"/>
            <a:ext cx="1037987" cy="10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marcus gheeraerts royal">
            <a:extLst>
              <a:ext uri="{FF2B5EF4-FFF2-40B4-BE49-F238E27FC236}">
                <a16:creationId xmlns:a16="http://schemas.microsoft.com/office/drawing/2014/main" id="{B9EF4EC7-6D29-49EA-92F7-9E7172544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068" y="4424308"/>
            <a:ext cx="1902786" cy="243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oyal Mint introduces new King Charles III 50p coin - Brig Newspaper">
            <a:extLst>
              <a:ext uri="{FF2B5EF4-FFF2-40B4-BE49-F238E27FC236}">
                <a16:creationId xmlns:a16="http://schemas.microsoft.com/office/drawing/2014/main" id="{37953E67-A551-4E43-9831-B6D004DA8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062" y="69271"/>
            <a:ext cx="2220185" cy="147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40116E-CD9D-EA26-C030-25E18288DACF}"/>
              </a:ext>
            </a:extLst>
          </p:cNvPr>
          <p:cNvSpPr txBox="1"/>
          <p:nvPr/>
        </p:nvSpPr>
        <p:spPr>
          <a:xfrm>
            <a:off x="4646" y="6481646"/>
            <a:ext cx="1644805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Lucien Freud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176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nterest">
            <a:extLst>
              <a:ext uri="{FF2B5EF4-FFF2-40B4-BE49-F238E27FC236}">
                <a16:creationId xmlns:a16="http://schemas.microsoft.com/office/drawing/2014/main" id="{FE819664-0839-88AB-BCA5-10F0FB2AB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8" y="62580"/>
            <a:ext cx="6267450" cy="5743575"/>
          </a:xfrm>
          <a:prstGeom prst="rect">
            <a:avLst/>
          </a:prstGeom>
        </p:spPr>
      </p:pic>
      <p:pic>
        <p:nvPicPr>
          <p:cNvPr id="3" name="Picture 2" descr="Angelina Jolie in WPAP by toniagustian on DeviantArt | Pop art ...">
            <a:extLst>
              <a:ext uri="{FF2B5EF4-FFF2-40B4-BE49-F238E27FC236}">
                <a16:creationId xmlns:a16="http://schemas.microsoft.com/office/drawing/2014/main" id="{136D7151-8550-E42E-4BAD-C174183DC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262" y="-83"/>
            <a:ext cx="4379160" cy="6791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83F88C-DE15-FC05-860F-951487140144}"/>
              </a:ext>
            </a:extLst>
          </p:cNvPr>
          <p:cNvSpPr txBox="1"/>
          <p:nvPr/>
        </p:nvSpPr>
        <p:spPr>
          <a:xfrm>
            <a:off x="240631" y="6015789"/>
            <a:ext cx="567489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Toni </a:t>
            </a:r>
            <a:r>
              <a:rPr lang="en-US" dirty="0" err="1">
                <a:cs typeface="Calibri"/>
              </a:rPr>
              <a:t>Agustian</a:t>
            </a:r>
            <a:r>
              <a:rPr lang="en-US" dirty="0">
                <a:cs typeface="Calibri"/>
              </a:rPr>
              <a:t> – Celebrity portraits include people from all walks of life.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203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ith his mouth open&#10;&#10;Description automatically generated">
            <a:extLst>
              <a:ext uri="{FF2B5EF4-FFF2-40B4-BE49-F238E27FC236}">
                <a16:creationId xmlns:a16="http://schemas.microsoft.com/office/drawing/2014/main" id="{601F766B-81E3-B059-AE01-CA029D7D7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372" y="-5348"/>
            <a:ext cx="5064626" cy="6748379"/>
          </a:xfrm>
          <a:prstGeom prst="rect">
            <a:avLst/>
          </a:prstGeom>
        </p:spPr>
      </p:pic>
      <p:pic>
        <p:nvPicPr>
          <p:cNvPr id="3" name="Picture 2" descr="carousel image 1">
            <a:extLst>
              <a:ext uri="{FF2B5EF4-FFF2-40B4-BE49-F238E27FC236}">
                <a16:creationId xmlns:a16="http://schemas.microsoft.com/office/drawing/2014/main" id="{6AB0990B-5238-D2B0-31B6-543A87DAE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577" y="5145"/>
            <a:ext cx="2648965" cy="3800199"/>
          </a:xfrm>
          <a:prstGeom prst="rect">
            <a:avLst/>
          </a:prstGeom>
        </p:spPr>
      </p:pic>
      <p:pic>
        <p:nvPicPr>
          <p:cNvPr id="4" name="Picture 3" descr="A person in a sports uniform&#10;&#10;Description automatically generated">
            <a:extLst>
              <a:ext uri="{FF2B5EF4-FFF2-40B4-BE49-F238E27FC236}">
                <a16:creationId xmlns:a16="http://schemas.microsoft.com/office/drawing/2014/main" id="{869C6069-82F0-CF23-AAE2-3C462835B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68" y="6600"/>
            <a:ext cx="3823810" cy="5053431"/>
          </a:xfrm>
          <a:prstGeom prst="rect">
            <a:avLst/>
          </a:prstGeom>
        </p:spPr>
      </p:pic>
      <p:pic>
        <p:nvPicPr>
          <p:cNvPr id="5" name="Picture 4" descr="A person with his mouth open&#10;&#10;Description automatically generated">
            <a:extLst>
              <a:ext uri="{FF2B5EF4-FFF2-40B4-BE49-F238E27FC236}">
                <a16:creationId xmlns:a16="http://schemas.microsoft.com/office/drawing/2014/main" id="{FF179D88-9875-73F1-7145-698CD1DA1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0371" y="3876842"/>
            <a:ext cx="2324100" cy="2967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7EDA3B-3155-4D58-F75F-D205281C39D8}"/>
              </a:ext>
            </a:extLst>
          </p:cNvPr>
          <p:cNvSpPr txBox="1"/>
          <p:nvPr/>
        </p:nvSpPr>
        <p:spPr>
          <a:xfrm>
            <a:off x="68472" y="5173578"/>
            <a:ext cx="3380580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Think anybody who is famous- sports, television, film, theatre, Music ...</a:t>
            </a:r>
          </a:p>
        </p:txBody>
      </p:sp>
      <p:pic>
        <p:nvPicPr>
          <p:cNvPr id="7" name="Picture 6" descr="A star on the ground with Hollywood Walk of Fame in the background&#10;&#10;Description automatically generated">
            <a:extLst>
              <a:ext uri="{FF2B5EF4-FFF2-40B4-BE49-F238E27FC236}">
                <a16:creationId xmlns:a16="http://schemas.microsoft.com/office/drawing/2014/main" id="{239C5208-1B21-F0F2-B455-72F122067C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651810" y="3864825"/>
            <a:ext cx="1529577" cy="1144860"/>
          </a:xfrm>
          <a:prstGeom prst="rect">
            <a:avLst/>
          </a:prstGeom>
        </p:spPr>
      </p:pic>
      <p:pic>
        <p:nvPicPr>
          <p:cNvPr id="10" name="Picture 9" descr="A statue of a person&#10;&#10;Description automatically generated">
            <a:extLst>
              <a:ext uri="{FF2B5EF4-FFF2-40B4-BE49-F238E27FC236}">
                <a16:creationId xmlns:a16="http://schemas.microsoft.com/office/drawing/2014/main" id="{02F1029B-8290-EB88-5705-003BCFA622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473031" y="5072876"/>
            <a:ext cx="695596" cy="17210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A31577-6112-5DE2-A890-CCBB7EEF648F}"/>
              </a:ext>
            </a:extLst>
          </p:cNvPr>
          <p:cNvSpPr txBox="1"/>
          <p:nvPr/>
        </p:nvSpPr>
        <p:spPr>
          <a:xfrm>
            <a:off x="6473090" y="7044782"/>
            <a:ext cx="695480" cy="66598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en-US">
                <a:hlinkClick r:id="rId9"/>
              </a:rPr>
              <a:t>This Photo</a:t>
            </a:r>
            <a:r>
              <a:rPr lang="en-US"/>
              <a:t> by Unknown author is licensed under </a:t>
            </a:r>
            <a:r>
              <a:rPr lang="en-US">
                <a:hlinkClick r:id="rId10"/>
              </a:rPr>
              <a:t>CC BY-NC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2998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9BA6A4-A661-6534-562A-D94C6582BC01}"/>
              </a:ext>
            </a:extLst>
          </p:cNvPr>
          <p:cNvSpPr txBox="1"/>
          <p:nvPr/>
        </p:nvSpPr>
        <p:spPr>
          <a:xfrm>
            <a:off x="20052" y="340894"/>
            <a:ext cx="5073315" cy="76944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latin typeface="STCaiyun"/>
                <a:ea typeface="STCaiyun"/>
                <a:cs typeface="Calibri"/>
              </a:rPr>
              <a:t>Theme </a:t>
            </a:r>
            <a:r>
              <a:rPr lang="en-US" sz="4400">
                <a:latin typeface="STCaiyun"/>
                <a:ea typeface="STCaiyun"/>
                <a:cs typeface="Calibri"/>
              </a:rPr>
              <a:t>Four: SPACE</a:t>
            </a:r>
          </a:p>
        </p:txBody>
      </p:sp>
      <p:pic>
        <p:nvPicPr>
          <p:cNvPr id="3" name="Picture 2" descr="A painting of astronauts in space&#10;&#10;Description automatically generated">
            <a:extLst>
              <a:ext uri="{FF2B5EF4-FFF2-40B4-BE49-F238E27FC236}">
                <a16:creationId xmlns:a16="http://schemas.microsoft.com/office/drawing/2014/main" id="{305D98AF-5B6D-CD98-1D19-2732598E2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439" y="4392419"/>
            <a:ext cx="3309124" cy="2496480"/>
          </a:xfrm>
          <a:prstGeom prst="rect">
            <a:avLst/>
          </a:prstGeom>
        </p:spPr>
      </p:pic>
      <p:pic>
        <p:nvPicPr>
          <p:cNvPr id="4" name="Picture 3" descr="A painting of a rocket launch&#10;&#10;Description automatically generated">
            <a:extLst>
              <a:ext uri="{FF2B5EF4-FFF2-40B4-BE49-F238E27FC236}">
                <a16:creationId xmlns:a16="http://schemas.microsoft.com/office/drawing/2014/main" id="{F4663BBB-8441-D53A-316C-98678E88F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634" y="-71670"/>
            <a:ext cx="3764466" cy="63043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2856A5-CF58-0CDC-7443-EAF0B10DF52D}"/>
              </a:ext>
            </a:extLst>
          </p:cNvPr>
          <p:cNvSpPr txBox="1"/>
          <p:nvPr/>
        </p:nvSpPr>
        <p:spPr>
          <a:xfrm>
            <a:off x="8526036" y="6235390"/>
            <a:ext cx="3665963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F"/>
                </a:solidFill>
                <a:cs typeface="Calibri"/>
              </a:rPr>
              <a:t>Micheal Kagen literally paints scenes connected with the Space industry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A blue and orange nebula&#10;&#10;Description automatically generated">
            <a:extLst>
              <a:ext uri="{FF2B5EF4-FFF2-40B4-BE49-F238E27FC236}">
                <a16:creationId xmlns:a16="http://schemas.microsoft.com/office/drawing/2014/main" id="{05B25AE4-1547-6621-140D-B26C3D4F0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8" y="1216644"/>
            <a:ext cx="5074734" cy="4842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805577-0B3B-C363-854F-A4BCB18F7EA9}"/>
              </a:ext>
            </a:extLst>
          </p:cNvPr>
          <p:cNvSpPr txBox="1"/>
          <p:nvPr/>
        </p:nvSpPr>
        <p:spPr>
          <a:xfrm>
            <a:off x="23231" y="6165695"/>
            <a:ext cx="5087743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Alizey Khan is inspired by views of space- the stars and constellations therein.</a:t>
            </a:r>
            <a:endParaRPr lang="en-US" dirty="0" err="1"/>
          </a:p>
        </p:txBody>
      </p:sp>
      <p:pic>
        <p:nvPicPr>
          <p:cNvPr id="8" name="Picture 7" descr="A drawing of a astronaut&#10;&#10;Description automatically generated">
            <a:extLst>
              <a:ext uri="{FF2B5EF4-FFF2-40B4-BE49-F238E27FC236}">
                <a16:creationId xmlns:a16="http://schemas.microsoft.com/office/drawing/2014/main" id="{314ABBDA-E4E4-6C83-F940-6A42772F2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4829" y="54013"/>
            <a:ext cx="2370564" cy="43431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B55ABA-ACF4-E1A2-CB4F-DD9F7F9E0F28}"/>
              </a:ext>
            </a:extLst>
          </p:cNvPr>
          <p:cNvSpPr txBox="1"/>
          <p:nvPr/>
        </p:nvSpPr>
        <p:spPr>
          <a:xfrm rot="5400000">
            <a:off x="4186354" y="1112150"/>
            <a:ext cx="2824973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400" dirty="0">
                <a:cs typeface="Calibri"/>
              </a:rPr>
              <a:t>Paul Calle</a:t>
            </a:r>
          </a:p>
          <a:p>
            <a:pPr algn="just"/>
            <a:r>
              <a:rPr lang="en-US" sz="2400" dirty="0">
                <a:cs typeface="Calibri"/>
              </a:rPr>
              <a:t>paints Neil Amstrong</a:t>
            </a:r>
          </a:p>
        </p:txBody>
      </p:sp>
    </p:spTree>
    <p:extLst>
      <p:ext uri="{BB962C8B-B14F-4D97-AF65-F5344CB8AC3E}">
        <p14:creationId xmlns:p14="http://schemas.microsoft.com/office/powerpoint/2010/main" val="3421945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ienne Leopold Trouvelot | Collection | WOLFS Fine Paintings and Sculpture">
            <a:extLst>
              <a:ext uri="{FF2B5EF4-FFF2-40B4-BE49-F238E27FC236}">
                <a16:creationId xmlns:a16="http://schemas.microsoft.com/office/drawing/2014/main" id="{882C261A-983C-7587-66FE-0A71A7802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14" y="-78428"/>
            <a:ext cx="9285111" cy="5571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3F3BD9-3B11-878E-5024-7613A4622032}"/>
              </a:ext>
            </a:extLst>
          </p:cNvPr>
          <p:cNvSpPr txBox="1"/>
          <p:nvPr/>
        </p:nvSpPr>
        <p:spPr>
          <a:xfrm>
            <a:off x="62766" y="5675221"/>
            <a:ext cx="63906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Etienne Leopold </a:t>
            </a:r>
            <a:r>
              <a:rPr lang="en-US" dirty="0" err="1">
                <a:cs typeface="Calibri"/>
              </a:rPr>
              <a:t>Trouvelot</a:t>
            </a:r>
            <a:r>
              <a:rPr lang="en-US" dirty="0">
                <a:cs typeface="Calibri"/>
              </a:rPr>
              <a:t> is famous for his astronomical drawings</a:t>
            </a:r>
            <a:endParaRPr lang="en-US" dirty="0" err="1"/>
          </a:p>
        </p:txBody>
      </p:sp>
      <p:pic>
        <p:nvPicPr>
          <p:cNvPr id="6" name="Picture 5" descr="A painting of a person holding a stick&#10;&#10;Description automatically generated">
            <a:extLst>
              <a:ext uri="{FF2B5EF4-FFF2-40B4-BE49-F238E27FC236}">
                <a16:creationId xmlns:a16="http://schemas.microsoft.com/office/drawing/2014/main" id="{E38C6369-012A-414A-5BBE-BA0A9EC3E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1845" y="120065"/>
            <a:ext cx="2898942" cy="40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09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dward Hopper, New York Office, Montgomery Museum of Fine … | Flickr">
            <a:extLst>
              <a:ext uri="{FF2B5EF4-FFF2-40B4-BE49-F238E27FC236}">
                <a16:creationId xmlns:a16="http://schemas.microsoft.com/office/drawing/2014/main" id="{FFDC95D4-CE3F-8A5B-DAF8-C7322156E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224" y="-2842"/>
            <a:ext cx="6620710" cy="4270207"/>
          </a:xfrm>
          <a:prstGeom prst="rect">
            <a:avLst/>
          </a:prstGeom>
        </p:spPr>
      </p:pic>
      <p:pic>
        <p:nvPicPr>
          <p:cNvPr id="4" name="Picture 3" descr="What Is the Definition of Space in Art?">
            <a:extLst>
              <a:ext uri="{FF2B5EF4-FFF2-40B4-BE49-F238E27FC236}">
                <a16:creationId xmlns:a16="http://schemas.microsoft.com/office/drawing/2014/main" id="{CB068CA4-99DE-400D-39CF-53D32D542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059" y="4342564"/>
            <a:ext cx="3637882" cy="2410661"/>
          </a:xfrm>
          <a:prstGeom prst="rect">
            <a:avLst/>
          </a:prstGeom>
        </p:spPr>
      </p:pic>
      <p:pic>
        <p:nvPicPr>
          <p:cNvPr id="5" name="Picture 4" descr="M.C. Escher ~ “Cycles” Element of Art: Space (With images) | Escher art ...">
            <a:extLst>
              <a:ext uri="{FF2B5EF4-FFF2-40B4-BE49-F238E27FC236}">
                <a16:creationId xmlns:a16="http://schemas.microsoft.com/office/drawing/2014/main" id="{2D2DC92C-B0DD-A523-004B-A914E93AD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74" y="-3175"/>
            <a:ext cx="3949032" cy="6770771"/>
          </a:xfrm>
          <a:prstGeom prst="rect">
            <a:avLst/>
          </a:prstGeom>
        </p:spPr>
      </p:pic>
      <p:pic>
        <p:nvPicPr>
          <p:cNvPr id="6" name="Picture 5" descr="Artist of the Month: Edward Hopper | Muddy Colors">
            <a:extLst>
              <a:ext uri="{FF2B5EF4-FFF2-40B4-BE49-F238E27FC236}">
                <a16:creationId xmlns:a16="http://schemas.microsoft.com/office/drawing/2014/main" id="{42813FA1-71F7-C7D0-7842-F025661416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59" t="5357" r="7360" b="4218"/>
          <a:stretch/>
        </p:blipFill>
        <p:spPr>
          <a:xfrm>
            <a:off x="7746813" y="3670300"/>
            <a:ext cx="4310579" cy="32012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342BF-3760-87CB-9CF4-23F7073C6E30}"/>
              </a:ext>
            </a:extLst>
          </p:cNvPr>
          <p:cNvSpPr txBox="1"/>
          <p:nvPr/>
        </p:nvSpPr>
        <p:spPr>
          <a:xfrm rot="5400000">
            <a:off x="9638733" y="1295320"/>
            <a:ext cx="3486547" cy="101566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cs typeface="Calibri"/>
              </a:rPr>
              <a:t>HOPPER, WYETH AND ESCHER- ALL THEIR WORKS EXPLORES USING SPACE IN AR</a:t>
            </a:r>
            <a:r>
              <a:rPr lang="en-US" dirty="0">
                <a:cs typeface="Calibri"/>
              </a:rPr>
              <a:t>T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249874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26D392-3EE3-FA79-30D0-2B8F09720595}"/>
              </a:ext>
            </a:extLst>
          </p:cNvPr>
          <p:cNvSpPr txBox="1"/>
          <p:nvPr/>
        </p:nvSpPr>
        <p:spPr>
          <a:xfrm>
            <a:off x="55756" y="318641"/>
            <a:ext cx="460452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cs typeface="Calibri"/>
              </a:rPr>
              <a:t>Theme Five: SHOPPING</a:t>
            </a:r>
          </a:p>
        </p:txBody>
      </p:sp>
      <p:pic>
        <p:nvPicPr>
          <p:cNvPr id="3" name="Picture 2" descr="Barbara Kruger: I shop therefore I am, 1987 | Barbara kruger, Barbara ...">
            <a:extLst>
              <a:ext uri="{FF2B5EF4-FFF2-40B4-BE49-F238E27FC236}">
                <a16:creationId xmlns:a16="http://schemas.microsoft.com/office/drawing/2014/main" id="{2CE8C633-3AB5-AC80-6191-ABEA0EE24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055" y="82185"/>
            <a:ext cx="1891412" cy="1888013"/>
          </a:xfrm>
          <a:prstGeom prst="rect">
            <a:avLst/>
          </a:prstGeom>
        </p:spPr>
      </p:pic>
      <p:pic>
        <p:nvPicPr>
          <p:cNvPr id="4" name="Picture 3" descr="Milroy, Lisa, b.1959 | Lisa milroy, Milroy, Still life art">
            <a:extLst>
              <a:ext uri="{FF2B5EF4-FFF2-40B4-BE49-F238E27FC236}">
                <a16:creationId xmlns:a16="http://schemas.microsoft.com/office/drawing/2014/main" id="{F6DC2012-2487-6E8E-9560-4C037655A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8" y="1082340"/>
            <a:ext cx="4680619" cy="3329739"/>
          </a:xfrm>
          <a:prstGeom prst="rect">
            <a:avLst/>
          </a:prstGeom>
        </p:spPr>
      </p:pic>
      <p:pic>
        <p:nvPicPr>
          <p:cNvPr id="5" name="Picture 4" descr="Clothing Paintings | Lisa Milroy Lisa Milroy, Peter Blake, Detailed ...">
            <a:extLst>
              <a:ext uri="{FF2B5EF4-FFF2-40B4-BE49-F238E27FC236}">
                <a16:creationId xmlns:a16="http://schemas.microsoft.com/office/drawing/2014/main" id="{4154E835-DAE8-0DA4-2D2F-9678167A0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66" y="4635500"/>
            <a:ext cx="2064920" cy="2225843"/>
          </a:xfrm>
          <a:prstGeom prst="rect">
            <a:avLst/>
          </a:prstGeom>
        </p:spPr>
      </p:pic>
      <p:pic>
        <p:nvPicPr>
          <p:cNvPr id="6" name="Picture 5" descr="Art Now and Then: Lisa Milroy">
            <a:extLst>
              <a:ext uri="{FF2B5EF4-FFF2-40B4-BE49-F238E27FC236}">
                <a16:creationId xmlns:a16="http://schemas.microsoft.com/office/drawing/2014/main" id="{4E64C9EE-C620-D3BB-2BA1-519265475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4258" y="4638841"/>
            <a:ext cx="1658188" cy="2219159"/>
          </a:xfrm>
          <a:prstGeom prst="rect">
            <a:avLst/>
          </a:prstGeom>
        </p:spPr>
      </p:pic>
      <p:pic>
        <p:nvPicPr>
          <p:cNvPr id="7" name="Picture 6" descr="Banksy's painting Show Me The Monet expected to fetch £3-5 million at ...">
            <a:extLst>
              <a:ext uri="{FF2B5EF4-FFF2-40B4-BE49-F238E27FC236}">
                <a16:creationId xmlns:a16="http://schemas.microsoft.com/office/drawing/2014/main" id="{F72EE284-9D7F-A78C-B6D3-5404750E1E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498" y="2089902"/>
            <a:ext cx="7270583" cy="4656723"/>
          </a:xfrm>
          <a:prstGeom prst="rect">
            <a:avLst/>
          </a:prstGeom>
        </p:spPr>
      </p:pic>
      <p:pic>
        <p:nvPicPr>
          <p:cNvPr id="8" name="Picture 7" descr="Spencer Alley: Photo-unrealism by Andreas Gursky">
            <a:extLst>
              <a:ext uri="{FF2B5EF4-FFF2-40B4-BE49-F238E27FC236}">
                <a16:creationId xmlns:a16="http://schemas.microsoft.com/office/drawing/2014/main" id="{A29EBAAF-A391-DD44-C2B8-35D26BE741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4130" y="83515"/>
            <a:ext cx="2749827" cy="1909142"/>
          </a:xfrm>
          <a:prstGeom prst="rect">
            <a:avLst/>
          </a:prstGeom>
        </p:spPr>
      </p:pic>
      <p:pic>
        <p:nvPicPr>
          <p:cNvPr id="9" name="Picture 8" descr="Debord: The Culmination of Separation | sophia kosmaoglou">
            <a:extLst>
              <a:ext uri="{FF2B5EF4-FFF2-40B4-BE49-F238E27FC236}">
                <a16:creationId xmlns:a16="http://schemas.microsoft.com/office/drawing/2014/main" id="{594772A6-CFDA-1A42-BAF9-2B7475CA18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5544" y="83722"/>
            <a:ext cx="2401958" cy="18976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BCF12E-FDAD-0D04-D616-B970493F8628}"/>
              </a:ext>
            </a:extLst>
          </p:cNvPr>
          <p:cNvSpPr txBox="1"/>
          <p:nvPr/>
        </p:nvSpPr>
        <p:spPr>
          <a:xfrm rot="5400000">
            <a:off x="3418156" y="5337751"/>
            <a:ext cx="180560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Lisa Milroy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6AEF4E-687B-5BB0-4DDB-1C4409FC6C2D}"/>
              </a:ext>
            </a:extLst>
          </p:cNvPr>
          <p:cNvSpPr txBox="1"/>
          <p:nvPr/>
        </p:nvSpPr>
        <p:spPr>
          <a:xfrm>
            <a:off x="4798391" y="1965738"/>
            <a:ext cx="1755912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Banksy , Kruger and </a:t>
            </a:r>
            <a:r>
              <a:rPr lang="en-US" dirty="0" err="1">
                <a:cs typeface="Calibri"/>
              </a:rPr>
              <a:t>Gurskey</a:t>
            </a:r>
            <a:r>
              <a:rPr lang="en-US" dirty="0">
                <a:cs typeface="Calibri"/>
              </a:rPr>
              <a:t> all make Art to provoke thought about what buy and how we use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103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reen Fletcher's atmospheric paintings of London's East End reveal ...">
            <a:extLst>
              <a:ext uri="{FF2B5EF4-FFF2-40B4-BE49-F238E27FC236}">
                <a16:creationId xmlns:a16="http://schemas.microsoft.com/office/drawing/2014/main" id="{2160CC72-9919-E8D8-C6F7-25B8C4E66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" y="-4545"/>
            <a:ext cx="6874042" cy="6800248"/>
          </a:xfrm>
          <a:prstGeom prst="rect">
            <a:avLst/>
          </a:prstGeom>
        </p:spPr>
      </p:pic>
      <p:pic>
        <p:nvPicPr>
          <p:cNvPr id="3" name="Picture 2" descr="Richard Estes, Original Exhibition Museum Poster image 1">
            <a:extLst>
              <a:ext uri="{FF2B5EF4-FFF2-40B4-BE49-F238E27FC236}">
                <a16:creationId xmlns:a16="http://schemas.microsoft.com/office/drawing/2014/main" id="{37F4FF3C-1CA5-8419-F98C-0A19269D6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380" y="66173"/>
            <a:ext cx="4013870" cy="67924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A082F3-D058-5131-59B8-68403DCA84F7}"/>
              </a:ext>
            </a:extLst>
          </p:cNvPr>
          <p:cNvSpPr txBox="1"/>
          <p:nvPr/>
        </p:nvSpPr>
        <p:spPr>
          <a:xfrm>
            <a:off x="2782956" y="6300304"/>
            <a:ext cx="630030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Doreen Fletcher and Richard Estes paint urban city center scenes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409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We adore the bag illustrations from Nathalie Lecroc, portraying their ...">
            <a:extLst>
              <a:ext uri="{FF2B5EF4-FFF2-40B4-BE49-F238E27FC236}">
                <a16:creationId xmlns:a16="http://schemas.microsoft.com/office/drawing/2014/main" id="{2EDD32D2-669C-3D35-3B8F-CC0694EFB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097" y="643466"/>
            <a:ext cx="3955456" cy="55710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We adore the bag illustrations from Nathalie Lecroc, portraying their ...">
            <a:extLst>
              <a:ext uri="{FF2B5EF4-FFF2-40B4-BE49-F238E27FC236}">
                <a16:creationId xmlns:a16="http://schemas.microsoft.com/office/drawing/2014/main" id="{1178BEE7-2879-7FC5-8AC7-EC27B49DD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410" y="643467"/>
            <a:ext cx="3941529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A816CF-5B9F-C1F3-7C8D-B01D6823AA48}"/>
              </a:ext>
            </a:extLst>
          </p:cNvPr>
          <p:cNvSpPr txBox="1"/>
          <p:nvPr/>
        </p:nvSpPr>
        <p:spPr>
          <a:xfrm>
            <a:off x="5157304" y="5786783"/>
            <a:ext cx="17283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Nathalie Le Croc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735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Queen Elizabeth II through the ages - News - Artists &amp; Illustrators ...">
            <a:extLst>
              <a:ext uri="{FF2B5EF4-FFF2-40B4-BE49-F238E27FC236}">
                <a16:creationId xmlns:a16="http://schemas.microsoft.com/office/drawing/2014/main" id="{160583FF-2D9C-4AAE-993E-A998625D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27" y="0"/>
            <a:ext cx="6844838" cy="683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n on Queen Elizabeth II: Portraits Majestique">
            <a:extLst>
              <a:ext uri="{FF2B5EF4-FFF2-40B4-BE49-F238E27FC236}">
                <a16:creationId xmlns:a16="http://schemas.microsoft.com/office/drawing/2014/main" id="{9E609144-B8C0-4203-9440-7CC3758E9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860" y="0"/>
            <a:ext cx="2295525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King Charles Pop Art Spaniel Wall Decor Unique Spaniel Canvas | Etsy">
            <a:extLst>
              <a:ext uri="{FF2B5EF4-FFF2-40B4-BE49-F238E27FC236}">
                <a16:creationId xmlns:a16="http://schemas.microsoft.com/office/drawing/2014/main" id="{0657B0BE-9190-4F0E-9E6E-61962E120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828" y="-83127"/>
            <a:ext cx="2576945" cy="290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C9432BB2-2F05-4B2D-8CE1-BEEDD2E75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508" y="2892828"/>
            <a:ext cx="2737572" cy="398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E3312978-DCE4-4B20-B334-252D335C1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080" y="3183774"/>
            <a:ext cx="2275633" cy="34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955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is contains an image of: ">
            <a:extLst>
              <a:ext uri="{FF2B5EF4-FFF2-40B4-BE49-F238E27FC236}">
                <a16:creationId xmlns:a16="http://schemas.microsoft.com/office/drawing/2014/main" id="{E79151D6-DFF7-4B8E-9A11-7A390FA05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478087" cy="675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lack Kings and Queens | Kings and queens #Africa">
            <a:extLst>
              <a:ext uri="{FF2B5EF4-FFF2-40B4-BE49-F238E27FC236}">
                <a16:creationId xmlns:a16="http://schemas.microsoft.com/office/drawing/2014/main" id="{1E38D339-487D-454A-BD21-9162E2E25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796" y="5196743"/>
            <a:ext cx="1849761" cy="158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.">
            <a:extLst>
              <a:ext uri="{FF2B5EF4-FFF2-40B4-BE49-F238E27FC236}">
                <a16:creationId xmlns:a16="http://schemas.microsoft.com/office/drawing/2014/main" id="{2997BB50-32D8-4BAD-B915-C37610544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796" y="2757575"/>
            <a:ext cx="1849762" cy="23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frican Kings and Queens">
            <a:extLst>
              <a:ext uri="{FF2B5EF4-FFF2-40B4-BE49-F238E27FC236}">
                <a16:creationId xmlns:a16="http://schemas.microsoft.com/office/drawing/2014/main" id="{A085F823-038A-4025-90AD-85DF762AD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796" y="72530"/>
            <a:ext cx="1849762" cy="261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Step into a world of regal beauty with this vintage-style poster featuring an African queen. Its stunning design captures the grace and power of African royalty, making it a must-have for any wall decor. Available as a digital download print, this artwork is a convenient and affordable way to add a touch of elegance to your space.">
            <a:extLst>
              <a:ext uri="{FF2B5EF4-FFF2-40B4-BE49-F238E27FC236}">
                <a16:creationId xmlns:a16="http://schemas.microsoft.com/office/drawing/2014/main" id="{666F3B45-FB7C-4CBB-A8B0-B0DBF60C4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137" y="-51620"/>
            <a:ext cx="4410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689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Guide to the Pearly Kings and Queens of London | The Discoverer">
            <a:extLst>
              <a:ext uri="{FF2B5EF4-FFF2-40B4-BE49-F238E27FC236}">
                <a16:creationId xmlns:a16="http://schemas.microsoft.com/office/drawing/2014/main" id="{29D11518-1DCA-4EE1-A4C3-F5E2B2AEF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0" y="0"/>
            <a:ext cx="4514850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ehind the scenes with the Pearly Kings and Queens - Silver Magazine">
            <a:extLst>
              <a:ext uri="{FF2B5EF4-FFF2-40B4-BE49-F238E27FC236}">
                <a16:creationId xmlns:a16="http://schemas.microsoft.com/office/drawing/2014/main" id="{A79419AC-D228-4856-81A2-D07063B1D1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7" r="10555"/>
          <a:stretch/>
        </p:blipFill>
        <p:spPr bwMode="auto">
          <a:xfrm>
            <a:off x="72910" y="4152725"/>
            <a:ext cx="4514850" cy="27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Queen and King of Spades by Tamara (Tammy) Stantic on Dribbble">
            <a:extLst>
              <a:ext uri="{FF2B5EF4-FFF2-40B4-BE49-F238E27FC236}">
                <a16:creationId xmlns:a16="http://schemas.microsoft.com/office/drawing/2014/main" id="{E3A33DF0-1C3C-45BE-A035-9E86C6FE7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760" y="45797"/>
            <a:ext cx="4514850" cy="338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ing and Queen Chess Piece Art Print | Etsy">
            <a:extLst>
              <a:ext uri="{FF2B5EF4-FFF2-40B4-BE49-F238E27FC236}">
                <a16:creationId xmlns:a16="http://schemas.microsoft.com/office/drawing/2014/main" id="{AD6437BB-DA4E-42ED-826F-73D6259EE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635" y="45797"/>
            <a:ext cx="1930918" cy="193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F44DF1EC-AD66-4A75-BC67-99AB6C729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635" y="2094807"/>
            <a:ext cx="2986885" cy="476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7F66F355-DA1A-4909-BBC1-9BB610701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786" y="3510801"/>
            <a:ext cx="2231466" cy="334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FBF50973-B292-434B-B62B-39D4156B7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970" y="3510801"/>
            <a:ext cx="1993946" cy="330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199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EE8FAA-910D-45B5-A4E2-AA6D01163F21}"/>
              </a:ext>
            </a:extLst>
          </p:cNvPr>
          <p:cNvSpPr txBox="1"/>
          <p:nvPr/>
        </p:nvSpPr>
        <p:spPr>
          <a:xfrm>
            <a:off x="0" y="465513"/>
            <a:ext cx="3258589" cy="646331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3600" dirty="0">
                <a:latin typeface="Brush Script MT" panose="03060802040406070304" pitchFamily="66" charset="0"/>
              </a:rPr>
              <a:t>Theme Two: Garden</a:t>
            </a:r>
          </a:p>
        </p:txBody>
      </p:sp>
      <p:pic>
        <p:nvPicPr>
          <p:cNvPr id="3" name="Picture 2" descr="The Garden of Monet at Argenteuil, 1873 - Claude Monet">
            <a:extLst>
              <a:ext uri="{FF2B5EF4-FFF2-40B4-BE49-F238E27FC236}">
                <a16:creationId xmlns:a16="http://schemas.microsoft.com/office/drawing/2014/main" id="{50248D8E-5C07-82D8-1F90-9B558588D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3" y="1247227"/>
            <a:ext cx="6309732" cy="4677705"/>
          </a:xfrm>
          <a:prstGeom prst="rect">
            <a:avLst/>
          </a:prstGeom>
        </p:spPr>
      </p:pic>
      <p:pic>
        <p:nvPicPr>
          <p:cNvPr id="4" name="Picture 3" descr="The Japanese Bridge at Claude Monet's garden at Giverny Photograph by ...">
            <a:extLst>
              <a:ext uri="{FF2B5EF4-FFF2-40B4-BE49-F238E27FC236}">
                <a16:creationId xmlns:a16="http://schemas.microsoft.com/office/drawing/2014/main" id="{F9A5EACA-C7CF-FC75-2214-7F67791F4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987" y="2941052"/>
            <a:ext cx="3812119" cy="37894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357F60-3DC7-1602-FD2B-B2318A7B887F}"/>
              </a:ext>
            </a:extLst>
          </p:cNvPr>
          <p:cNvSpPr txBox="1"/>
          <p:nvPr/>
        </p:nvSpPr>
        <p:spPr>
          <a:xfrm>
            <a:off x="180473" y="6075947"/>
            <a:ext cx="467226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Monet was a French impressionist most famous for painting his garden.</a:t>
            </a:r>
            <a:endParaRPr lang="en-US" dirty="0"/>
          </a:p>
        </p:txBody>
      </p:sp>
      <p:pic>
        <p:nvPicPr>
          <p:cNvPr id="6" name="Picture 5" descr="Mont Sainte-Victoire - Paul Cezanne. | Paul cezanne paintings, Paul ...">
            <a:extLst>
              <a:ext uri="{FF2B5EF4-FFF2-40B4-BE49-F238E27FC236}">
                <a16:creationId xmlns:a16="http://schemas.microsoft.com/office/drawing/2014/main" id="{0C5AD241-9F21-0B7E-12E7-D5B09FE83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037" y="10839"/>
            <a:ext cx="3514559" cy="28610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F46A43-EC8D-251B-272D-74957E0D5F9D}"/>
              </a:ext>
            </a:extLst>
          </p:cNvPr>
          <p:cNvSpPr txBox="1"/>
          <p:nvPr/>
        </p:nvSpPr>
        <p:spPr>
          <a:xfrm>
            <a:off x="3268578" y="13369"/>
            <a:ext cx="3161629" cy="12270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Paul Cezanne was a post- impressionist who painted landscapes that might include gardens in the view</a:t>
            </a:r>
          </a:p>
        </p:txBody>
      </p:sp>
      <p:pic>
        <p:nvPicPr>
          <p:cNvPr id="8" name="Picture 7" descr="Kim Stenberg's Painting Journal: &quot;Summer Garden&quot; (oil on canvas; 10&quot; x ...">
            <a:extLst>
              <a:ext uri="{FF2B5EF4-FFF2-40B4-BE49-F238E27FC236}">
                <a16:creationId xmlns:a16="http://schemas.microsoft.com/office/drawing/2014/main" id="{77E291C8-A45F-2107-570B-F56DAFB6A1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6014" y="2937185"/>
            <a:ext cx="3260337" cy="32603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76DA6A-1CBB-67A4-709C-4D1813AF157E}"/>
              </a:ext>
            </a:extLst>
          </p:cNvPr>
          <p:cNvSpPr txBox="1"/>
          <p:nvPr/>
        </p:nvSpPr>
        <p:spPr>
          <a:xfrm>
            <a:off x="8934914" y="6277207"/>
            <a:ext cx="325708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Calibri"/>
              </a:rPr>
              <a:t>George Nelson was also painting in this style</a:t>
            </a:r>
            <a:endParaRPr lang="en-US" sz="1600">
              <a:cs typeface="Calibri"/>
            </a:endParaRPr>
          </a:p>
        </p:txBody>
      </p:sp>
      <p:pic>
        <p:nvPicPr>
          <p:cNvPr id="10" name="Picture 9" descr="Kim Stenberg's Painting Journal: &quot;Summer Garden with Hydrangea&quot; (oil on ...">
            <a:extLst>
              <a:ext uri="{FF2B5EF4-FFF2-40B4-BE49-F238E27FC236}">
                <a16:creationId xmlns:a16="http://schemas.microsoft.com/office/drawing/2014/main" id="{91E893C4-E598-36E7-2E79-2E59B6AE80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1146" y="865612"/>
            <a:ext cx="1997928" cy="19858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95BCEA-1753-15FD-4A65-8F0C6079BCF6}"/>
              </a:ext>
            </a:extLst>
          </p:cNvPr>
          <p:cNvSpPr txBox="1"/>
          <p:nvPr/>
        </p:nvSpPr>
        <p:spPr>
          <a:xfrm>
            <a:off x="10096500" y="367061"/>
            <a:ext cx="15890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Kim Stenberg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153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x 6 Art Isabelle-Menin – Flower Power Daily">
            <a:extLst>
              <a:ext uri="{FF2B5EF4-FFF2-40B4-BE49-F238E27FC236}">
                <a16:creationId xmlns:a16="http://schemas.microsoft.com/office/drawing/2014/main" id="{1B49419D-AF16-D1F9-733B-B30E49145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" y="-2758"/>
            <a:ext cx="5022850" cy="60213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8368E0-CCE5-C5E7-8F2C-FC31B82614AE}"/>
              </a:ext>
            </a:extLst>
          </p:cNvPr>
          <p:cNvSpPr txBox="1"/>
          <p:nvPr/>
        </p:nvSpPr>
        <p:spPr>
          <a:xfrm>
            <a:off x="6683" y="6095999"/>
            <a:ext cx="493294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Isabelle Menin's work is very realistic and has a vintage/romantic feel to it.</a:t>
            </a:r>
            <a:endParaRPr lang="en-US" dirty="0"/>
          </a:p>
        </p:txBody>
      </p:sp>
      <p:pic>
        <p:nvPicPr>
          <p:cNvPr id="4" name="Picture 3" descr="For the artist George Shaw, one Coventry housing estate contains ...">
            <a:extLst>
              <a:ext uri="{FF2B5EF4-FFF2-40B4-BE49-F238E27FC236}">
                <a16:creationId xmlns:a16="http://schemas.microsoft.com/office/drawing/2014/main" id="{7C4D275F-C235-4DBE-5018-D5307A884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312" y="3264485"/>
            <a:ext cx="4514850" cy="3590925"/>
          </a:xfrm>
          <a:prstGeom prst="rect">
            <a:avLst/>
          </a:prstGeom>
        </p:spPr>
      </p:pic>
      <p:pic>
        <p:nvPicPr>
          <p:cNvPr id="5" name="Picture 4" descr="The last autumn by George Shaw on artnet">
            <a:extLst>
              <a:ext uri="{FF2B5EF4-FFF2-40B4-BE49-F238E27FC236}">
                <a16:creationId xmlns:a16="http://schemas.microsoft.com/office/drawing/2014/main" id="{C5C9B7E0-8AA3-D6CA-8DF1-CE84F0602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421" y="79123"/>
            <a:ext cx="3796631" cy="30635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F88225-DDF8-FFAF-2752-E16847F24CC0}"/>
              </a:ext>
            </a:extLst>
          </p:cNvPr>
          <p:cNvSpPr txBox="1"/>
          <p:nvPr/>
        </p:nvSpPr>
        <p:spPr>
          <a:xfrm>
            <a:off x="9130631" y="79720"/>
            <a:ext cx="302452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George Shaw's work records our urban environment</a:t>
            </a:r>
          </a:p>
        </p:txBody>
      </p:sp>
      <p:pic>
        <p:nvPicPr>
          <p:cNvPr id="7" name="Picture 6" descr="ISABELLE MENIN - Artists - Muriel Guepin Gallery">
            <a:extLst>
              <a:ext uri="{FF2B5EF4-FFF2-40B4-BE49-F238E27FC236}">
                <a16:creationId xmlns:a16="http://schemas.microsoft.com/office/drawing/2014/main" id="{BE8E8A7F-8827-74DD-2777-7F860224E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128" y="4239785"/>
            <a:ext cx="2133137" cy="261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90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flowers&#10;&#10;Description automatically generated">
            <a:extLst>
              <a:ext uri="{FF2B5EF4-FFF2-40B4-BE49-F238E27FC236}">
                <a16:creationId xmlns:a16="http://schemas.microsoft.com/office/drawing/2014/main" id="{EC671FAC-10C0-1746-9972-815A293D7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592" y="113631"/>
            <a:ext cx="3793290" cy="6737685"/>
          </a:xfrm>
          <a:prstGeom prst="rect">
            <a:avLst/>
          </a:prstGeom>
        </p:spPr>
      </p:pic>
      <p:pic>
        <p:nvPicPr>
          <p:cNvPr id="3" name="Picture 2" descr="A4 Rice Paper/ Decoupage / Vintage Floral Doors / Scrapbooking - Etsy Hungary">
            <a:extLst>
              <a:ext uri="{FF2B5EF4-FFF2-40B4-BE49-F238E27FC236}">
                <a16:creationId xmlns:a16="http://schemas.microsoft.com/office/drawing/2014/main" id="{2EF53A63-4E20-7477-1E8E-3890096ECC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6" t="1995" r="346" b="7325"/>
          <a:stretch/>
        </p:blipFill>
        <p:spPr>
          <a:xfrm>
            <a:off x="7645735" y="115135"/>
            <a:ext cx="4454165" cy="5936207"/>
          </a:xfrm>
          <a:prstGeom prst="rect">
            <a:avLst/>
          </a:prstGeom>
        </p:spPr>
      </p:pic>
      <p:pic>
        <p:nvPicPr>
          <p:cNvPr id="4" name="Picture 3" descr="A group of potted plants in a wooden box&#10;&#10;Description automatically generated">
            <a:extLst>
              <a:ext uri="{FF2B5EF4-FFF2-40B4-BE49-F238E27FC236}">
                <a16:creationId xmlns:a16="http://schemas.microsoft.com/office/drawing/2014/main" id="{C86148AF-B086-4147-E88E-F7F7DFE52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609" y="3701799"/>
            <a:ext cx="3343942" cy="3170822"/>
          </a:xfrm>
          <a:prstGeom prst="rect">
            <a:avLst/>
          </a:prstGeom>
        </p:spPr>
      </p:pic>
      <p:pic>
        <p:nvPicPr>
          <p:cNvPr id="5" name="Picture 4" descr="A painting of a house with a garden and chickens&#10;&#10;Description automatically generated">
            <a:extLst>
              <a:ext uri="{FF2B5EF4-FFF2-40B4-BE49-F238E27FC236}">
                <a16:creationId xmlns:a16="http://schemas.microsoft.com/office/drawing/2014/main" id="{DBC4A63A-27A5-41DD-4EB0-D02EF741A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7846" y="114634"/>
            <a:ext cx="3433678" cy="34604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241779-3777-08BA-E987-7DDF5B462E19}"/>
              </a:ext>
            </a:extLst>
          </p:cNvPr>
          <p:cNvSpPr txBox="1"/>
          <p:nvPr/>
        </p:nvSpPr>
        <p:spPr>
          <a:xfrm>
            <a:off x="7499683" y="6055895"/>
            <a:ext cx="460141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Chinese art/ American folk art and thoughts on doorways, gates and fences.....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360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6EABF2-3B76-6324-B748-EC9BB07497A2}"/>
              </a:ext>
            </a:extLst>
          </p:cNvPr>
          <p:cNvSpPr txBox="1"/>
          <p:nvPr/>
        </p:nvSpPr>
        <p:spPr>
          <a:xfrm>
            <a:off x="-6358" y="441157"/>
            <a:ext cx="3888742" cy="523220"/>
          </a:xfrm>
          <a:prstGeom prst="rect">
            <a:avLst/>
          </a:prstGeom>
          <a:solidFill>
            <a:srgbClr val="7030A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Calibri"/>
              </a:rPr>
              <a:t>Theme Three: CELEBRITY</a:t>
            </a:r>
            <a:endParaRPr lang="en-US" sz="28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3" name="Picture 2" descr="A person with blonde hair wearing sunglasses&#10;&#10;Description automatically generated">
            <a:extLst>
              <a:ext uri="{FF2B5EF4-FFF2-40B4-BE49-F238E27FC236}">
                <a16:creationId xmlns:a16="http://schemas.microsoft.com/office/drawing/2014/main" id="{90F102AE-CC71-8F97-6D66-31007335E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" y="1051116"/>
            <a:ext cx="3879698" cy="50066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A64992-ACB0-6BF5-AD07-42BE2C47A8C2}"/>
              </a:ext>
            </a:extLst>
          </p:cNvPr>
          <p:cNvSpPr txBox="1"/>
          <p:nvPr/>
        </p:nvSpPr>
        <p:spPr>
          <a:xfrm>
            <a:off x="27877" y="6202865"/>
            <a:ext cx="38332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Paris Hilton by Jonathon Yeo </a:t>
            </a:r>
            <a:r>
              <a:rPr lang="en-US" dirty="0">
                <a:cs typeface="Calibri"/>
                <a:hlinkClick r:id="rId3"/>
              </a:rPr>
              <a:t>J.YEO</a:t>
            </a:r>
            <a:endParaRPr lang="en-US"/>
          </a:p>
        </p:txBody>
      </p:sp>
      <p:pic>
        <p:nvPicPr>
          <p:cNvPr id="5" name="Picture 4" descr="A painting of a person with marks on her face&#10;&#10;Description automatically generated">
            <a:extLst>
              <a:ext uri="{FF2B5EF4-FFF2-40B4-BE49-F238E27FC236}">
                <a16:creationId xmlns:a16="http://schemas.microsoft.com/office/drawing/2014/main" id="{69379384-CF90-E272-F935-59670F1CF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023" y="5164523"/>
            <a:ext cx="1311198" cy="1621342"/>
          </a:xfrm>
          <a:prstGeom prst="rect">
            <a:avLst/>
          </a:prstGeom>
        </p:spPr>
      </p:pic>
      <p:pic>
        <p:nvPicPr>
          <p:cNvPr id="6" name="Picture 5" descr="A poster of a person with glasses with The Andy Warhol Museum in the background&#10;&#10;Description automatically generated">
            <a:extLst>
              <a:ext uri="{FF2B5EF4-FFF2-40B4-BE49-F238E27FC236}">
                <a16:creationId xmlns:a16="http://schemas.microsoft.com/office/drawing/2014/main" id="{02A9F29B-46C2-A7D9-94B2-D25140B7F9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646" r="-191" b="3183"/>
          <a:stretch/>
        </p:blipFill>
        <p:spPr>
          <a:xfrm>
            <a:off x="7906717" y="974337"/>
            <a:ext cx="4281004" cy="5866385"/>
          </a:xfrm>
          <a:prstGeom prst="rect">
            <a:avLst/>
          </a:prstGeom>
        </p:spPr>
      </p:pic>
      <p:pic>
        <p:nvPicPr>
          <p:cNvPr id="7" name="Picture 6" descr="A collage of a person with different colored hair&#10;&#10;Description automatically generated">
            <a:extLst>
              <a:ext uri="{FF2B5EF4-FFF2-40B4-BE49-F238E27FC236}">
                <a16:creationId xmlns:a16="http://schemas.microsoft.com/office/drawing/2014/main" id="{94C65926-0B8F-AE2C-77E9-74FCB95838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051" y="-61681"/>
            <a:ext cx="2409361" cy="2400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49BB40-AF13-C562-514B-D7941E191AA5}"/>
              </a:ext>
            </a:extLst>
          </p:cNvPr>
          <p:cNvSpPr txBox="1"/>
          <p:nvPr/>
        </p:nvSpPr>
        <p:spPr>
          <a:xfrm>
            <a:off x="8126450" y="167267"/>
            <a:ext cx="3693841" cy="523220"/>
          </a:xfrm>
          <a:prstGeom prst="rect">
            <a:avLst/>
          </a:prstGeom>
          <a:solidFill>
            <a:srgbClr val="7030A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Calibri"/>
              </a:rPr>
              <a:t>Andy Warhol- Pop Artist</a:t>
            </a:r>
            <a:endParaRPr lang="en-US" sz="2000" dirty="0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9" name="Picture 8" descr="A person wearing sunglasses and a hat&#10;&#10;Description automatically generated">
            <a:extLst>
              <a:ext uri="{FF2B5EF4-FFF2-40B4-BE49-F238E27FC236}">
                <a16:creationId xmlns:a16="http://schemas.microsoft.com/office/drawing/2014/main" id="{48CBAC12-D83F-4F25-6684-F04D1EF72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0340" y="2403203"/>
            <a:ext cx="3885270" cy="2683494"/>
          </a:xfrm>
          <a:prstGeom prst="rect">
            <a:avLst/>
          </a:prstGeom>
        </p:spPr>
      </p:pic>
      <p:pic>
        <p:nvPicPr>
          <p:cNvPr id="10" name="Picture 9" descr="A person with long eyelashes and red lipstick&#10;&#10;Description automatically generated">
            <a:extLst>
              <a:ext uri="{FF2B5EF4-FFF2-40B4-BE49-F238E27FC236}">
                <a16:creationId xmlns:a16="http://schemas.microsoft.com/office/drawing/2014/main" id="{7ECCB184-6300-6494-58D9-D7274D8A79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7682" y="5160226"/>
            <a:ext cx="2667930" cy="16113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A0367A-CF3E-ABE5-68BA-91883AB72922}"/>
              </a:ext>
            </a:extLst>
          </p:cNvPr>
          <p:cNvSpPr txBox="1"/>
          <p:nvPr/>
        </p:nvSpPr>
        <p:spPr>
          <a:xfrm>
            <a:off x="3888988" y="1974694"/>
            <a:ext cx="168197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Richard Phillips</a:t>
            </a:r>
            <a:endParaRPr lang="en-US" dirty="0"/>
          </a:p>
        </p:txBody>
      </p:sp>
      <p:pic>
        <p:nvPicPr>
          <p:cNvPr id="12" name="Picture 11" descr="A person standing next to a painting&#10;&#10;Description automatically generated">
            <a:extLst>
              <a:ext uri="{FF2B5EF4-FFF2-40B4-BE49-F238E27FC236}">
                <a16:creationId xmlns:a16="http://schemas.microsoft.com/office/drawing/2014/main" id="{AEDBB623-98AF-6F8A-CDA0-37E293483D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4870" y="-4066"/>
            <a:ext cx="1469405" cy="202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01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hindewiley_Official_Portrait_of_President_Barack_Obama_Barack_Obama">
            <a:extLst>
              <a:ext uri="{FF2B5EF4-FFF2-40B4-BE49-F238E27FC236}">
                <a16:creationId xmlns:a16="http://schemas.microsoft.com/office/drawing/2014/main" id="{C1258A08-A22B-7A30-275A-4735D8D81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203" y="1782"/>
            <a:ext cx="5167563" cy="68678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BD2561-84EE-1772-E48E-7D4AC028FA1F}"/>
              </a:ext>
            </a:extLst>
          </p:cNvPr>
          <p:cNvSpPr txBox="1"/>
          <p:nvPr/>
        </p:nvSpPr>
        <p:spPr>
          <a:xfrm>
            <a:off x="3863474" y="5801895"/>
            <a:ext cx="7426809" cy="923330"/>
          </a:xfrm>
          <a:prstGeom prst="rect">
            <a:avLst/>
          </a:prstGeom>
          <a:solidFill>
            <a:srgbClr val="00B05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Kehinde Wiley – an American portrait painter was commissioned to paint this picture of Obama. He takes produces portraits of folk in the style of some of the grand masters of our time.</a:t>
            </a:r>
            <a:endParaRPr lang="en-US" dirty="0"/>
          </a:p>
        </p:txBody>
      </p:sp>
      <p:pic>
        <p:nvPicPr>
          <p:cNvPr id="5" name="Picture 4" descr="Famous Pop Art Portraits - Ana-Candelaioull">
            <a:extLst>
              <a:ext uri="{FF2B5EF4-FFF2-40B4-BE49-F238E27FC236}">
                <a16:creationId xmlns:a16="http://schemas.microsoft.com/office/drawing/2014/main" id="{E4ED66BD-C1A7-EDA9-FEDE-9F6282579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716" y="173873"/>
            <a:ext cx="6446253" cy="54140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C4859B-2C03-1214-1041-32DE15E92CA8}"/>
              </a:ext>
            </a:extLst>
          </p:cNvPr>
          <p:cNvSpPr txBox="1"/>
          <p:nvPr/>
        </p:nvSpPr>
        <p:spPr>
          <a:xfrm>
            <a:off x="10447421" y="-40105"/>
            <a:ext cx="1664368" cy="923330"/>
          </a:xfrm>
          <a:prstGeom prst="rect">
            <a:avLst/>
          </a:prstGeom>
          <a:solidFill>
            <a:srgbClr val="FF0000"/>
          </a:solidFill>
          <a:ln w="28575"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Pop Art Obama by Ana </a:t>
            </a:r>
            <a:r>
              <a:rPr lang="en-US" dirty="0" err="1">
                <a:cs typeface="Calibri"/>
              </a:rPr>
              <a:t>Candelaioull</a:t>
            </a:r>
            <a:endParaRPr lang="en-US" dirty="0" err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036337-B9B2-B9C9-20C7-B250F978D099}"/>
              </a:ext>
            </a:extLst>
          </p:cNvPr>
          <p:cNvSpPr txBox="1"/>
          <p:nvPr/>
        </p:nvSpPr>
        <p:spPr>
          <a:xfrm>
            <a:off x="11423315" y="5748419"/>
            <a:ext cx="775367" cy="923330"/>
          </a:xfrm>
          <a:prstGeom prst="rect">
            <a:avLst/>
          </a:prstGeom>
          <a:solidFill>
            <a:srgbClr val="00B05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  <a:hlinkClick r:id="rId4"/>
              </a:rPr>
              <a:t>Kehinde Wiley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36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loudMigratorVersion xmlns="c19fc077-3d0d-431a-95ed-2eb7964fa0e6" xsi:nil="true"/>
    <UniqueSourceRef xmlns="c19fc077-3d0d-431a-95ed-2eb7964fa0e6" xsi:nil="true"/>
    <_activity xmlns="c19fc077-3d0d-431a-95ed-2eb7964fa0e6" xsi:nil="true"/>
    <CloudMigratorOriginId xmlns="c19fc077-3d0d-431a-95ed-2eb7964fa0e6" xsi:nil="true"/>
    <FileHash xmlns="c19fc077-3d0d-431a-95ed-2eb7964fa0e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A26F8F41A1EF458E4816CE71361A15" ma:contentTypeVersion="18" ma:contentTypeDescription="Create a new document." ma:contentTypeScope="" ma:versionID="345119a8fb49370a3f8d7ccdf8616421">
  <xsd:schema xmlns:xsd="http://www.w3.org/2001/XMLSchema" xmlns:xs="http://www.w3.org/2001/XMLSchema" xmlns:p="http://schemas.microsoft.com/office/2006/metadata/properties" xmlns:ns3="c19fc077-3d0d-431a-95ed-2eb7964fa0e6" xmlns:ns4="d84b3876-45b0-486c-905a-a3b2ba68d185" targetNamespace="http://schemas.microsoft.com/office/2006/metadata/properties" ma:root="true" ma:fieldsID="6d35b7273c8f6f8c02c10b251d0acc29" ns3:_="" ns4:_="">
    <xsd:import namespace="c19fc077-3d0d-431a-95ed-2eb7964fa0e6"/>
    <xsd:import namespace="d84b3876-45b0-486c-905a-a3b2ba68d185"/>
    <xsd:element name="properties">
      <xsd:complexType>
        <xsd:sequence>
          <xsd:element name="documentManagement">
            <xsd:complexType>
              <xsd:all>
                <xsd:element ref="ns3:CloudMigratorOriginId" minOccurs="0"/>
                <xsd:element ref="ns3:FileHash" minOccurs="0"/>
                <xsd:element ref="ns3:CloudMigratorVersion" minOccurs="0"/>
                <xsd:element ref="ns3:UniqueSourceRef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AutoTags" minOccurs="0"/>
                <xsd:element ref="ns3:MediaLengthInSecond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9fc077-3d0d-431a-95ed-2eb7964fa0e6" elementFormDefault="qualified">
    <xsd:import namespace="http://schemas.microsoft.com/office/2006/documentManagement/types"/>
    <xsd:import namespace="http://schemas.microsoft.com/office/infopath/2007/PartnerControls"/>
    <xsd:element name="CloudMigratorOriginId" ma:index="8" nillable="true" ma:displayName="CloudMigratorOriginId" ma:description="" ma:internalName="CloudMigratorOriginId">
      <xsd:simpleType>
        <xsd:restriction base="dms:Note">
          <xsd:maxLength value="255"/>
        </xsd:restriction>
      </xsd:simpleType>
    </xsd:element>
    <xsd:element name="FileHash" ma:index="9" nillable="true" ma:displayName="FileHash" ma:description="" ma:internalName="FileHash">
      <xsd:simpleType>
        <xsd:restriction base="dms:Note">
          <xsd:maxLength value="255"/>
        </xsd:restriction>
      </xsd:simpleType>
    </xsd:element>
    <xsd:element name="CloudMigratorVersion" ma:index="10" nillable="true" ma:displayName="CloudMigratorVersion" ma:description="" ma:internalName="CloudMigratorVersion">
      <xsd:simpleType>
        <xsd:restriction base="dms:Note">
          <xsd:maxLength value="255"/>
        </xsd:restriction>
      </xsd:simpleType>
    </xsd:element>
    <xsd:element name="UniqueSourceRef" ma:index="11" nillable="true" ma:displayName="UniqueSourceRef" ma:description="" ma:internalName="UniqueSourceRef">
      <xsd:simpleType>
        <xsd:restriction base="dms:Note">
          <xsd:maxLength value="255"/>
        </xsd:restriction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4b3876-45b0-486c-905a-a3b2ba68d18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DD664D-4A49-441D-AE94-203C9974B7C0}">
  <ds:schemaRefs>
    <ds:schemaRef ds:uri="http://www.w3.org/XML/1998/namespace"/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d84b3876-45b0-486c-905a-a3b2ba68d185"/>
    <ds:schemaRef ds:uri="c19fc077-3d0d-431a-95ed-2eb7964fa0e6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2E9F2F5-F1DA-452B-BA70-A0AE3E057C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699E137-38B4-4D2F-9B0B-2794365A63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9fc077-3d0d-431a-95ed-2eb7964fa0e6"/>
    <ds:schemaRef ds:uri="d84b3876-45b0-486c-905a-a3b2ba68d1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10</Words>
  <Application>Microsoft Office PowerPoint</Application>
  <PresentationFormat>Widescreen</PresentationFormat>
  <Paragraphs>2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Lorraine Stones (MHS)</dc:creator>
  <cp:lastModifiedBy>Lorraine Stones (MHS)</cp:lastModifiedBy>
  <cp:revision>525</cp:revision>
  <dcterms:created xsi:type="dcterms:W3CDTF">2024-01-03T13:40:21Z</dcterms:created>
  <dcterms:modified xsi:type="dcterms:W3CDTF">2024-01-09T10:05:12Z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0x010100A4A26F8F41A1EF458E4816CE71361A15</vt:lpwstr>
  </property>
</Properties>
</file>